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86" r:id="rId2"/>
    <p:sldId id="272" r:id="rId3"/>
    <p:sldId id="268" r:id="rId4"/>
    <p:sldId id="275" r:id="rId5"/>
    <p:sldId id="265" r:id="rId6"/>
    <p:sldId id="257" r:id="rId7"/>
    <p:sldId id="277" r:id="rId8"/>
    <p:sldId id="259" r:id="rId9"/>
    <p:sldId id="271" r:id="rId10"/>
    <p:sldId id="276" r:id="rId11"/>
    <p:sldId id="281" r:id="rId12"/>
    <p:sldId id="287" r:id="rId13"/>
    <p:sldId id="261" r:id="rId14"/>
    <p:sldId id="262" r:id="rId15"/>
    <p:sldId id="278" r:id="rId16"/>
    <p:sldId id="279" r:id="rId17"/>
    <p:sldId id="280" r:id="rId18"/>
    <p:sldId id="284" r:id="rId19"/>
    <p:sldId id="274" r:id="rId20"/>
    <p:sldId id="288" r:id="rId21"/>
    <p:sldId id="283" r:id="rId2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82716B-A199-4DD0-8E55-284455ADA5BA}" type="datetimeFigureOut">
              <a:rPr kumimoji="1" lang="ja-JP" altLang="en-US" smtClean="0"/>
              <a:t>2020/3/30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105881-ADB5-4FC8-81A4-A6F53AD5CE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7150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情報オリエンテーション～先生～</a:t>
            </a:r>
            <a:r>
              <a:rPr kumimoji="1" lang="ja-JP" altLang="en-US" dirty="0" err="1" smtClean="0"/>
              <a:t>を</a:t>
            </a:r>
            <a:r>
              <a:rPr kumimoji="1" lang="ja-JP" altLang="en-US" dirty="0" smtClean="0"/>
              <a:t>始めます。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05881-ADB5-4FC8-81A4-A6F53AD5CE9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22277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AppleTV</a:t>
            </a:r>
            <a:r>
              <a:rPr kumimoji="1" lang="ja-JP" altLang="en-US" dirty="0" smtClean="0"/>
              <a:t>も水分厳禁です。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電源ケーブル、</a:t>
            </a:r>
            <a:r>
              <a:rPr kumimoji="1" lang="en-US" altLang="ja-JP" dirty="0" smtClean="0"/>
              <a:t>HDMI</a:t>
            </a:r>
            <a:r>
              <a:rPr kumimoji="1" lang="ja-JP" altLang="en-US" dirty="0" smtClean="0"/>
              <a:t>ケーブルの抜き差しは丁寧にお願いします。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ほこりまみれにならないように拭いてください。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ミラーリングする際は、本体に貼付している番号を選んでください。</a:t>
            </a:r>
            <a:endParaRPr kumimoji="1" lang="en-US" altLang="ja-JP" dirty="0" smtClean="0"/>
          </a:p>
          <a:p>
            <a:r>
              <a:rPr kumimoji="1" lang="en-US" altLang="ja-JP" dirty="0" err="1" smtClean="0"/>
              <a:t>AppleTV</a:t>
            </a:r>
            <a:r>
              <a:rPr kumimoji="1" lang="ja-JP" altLang="en-US" dirty="0" smtClean="0"/>
              <a:t>のミラーリングの方法につきましては、竹富町教育委員会ホームページ、「</a:t>
            </a:r>
            <a:r>
              <a:rPr kumimoji="1" lang="en-US" altLang="ja-JP" dirty="0" smtClean="0"/>
              <a:t>ICT</a:t>
            </a:r>
            <a:r>
              <a:rPr kumimoji="1" lang="ja-JP" altLang="en-US" dirty="0" smtClean="0"/>
              <a:t>支援員の部屋」の「機器類の使用や活用」に記事がありますのでご参照ください。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学校ネットワークに接続する必要がありませんので、先生方の</a:t>
            </a:r>
            <a:r>
              <a:rPr kumimoji="1" lang="en-US" altLang="ja-JP" dirty="0" smtClean="0"/>
              <a:t>iPad</a:t>
            </a:r>
            <a:r>
              <a:rPr kumimoji="1" lang="ja-JP" altLang="en-US" dirty="0" smtClean="0"/>
              <a:t>や</a:t>
            </a:r>
            <a:r>
              <a:rPr kumimoji="1" lang="en-US" altLang="ja-JP" dirty="0" smtClean="0"/>
              <a:t>iPhone</a:t>
            </a:r>
            <a:r>
              <a:rPr kumimoji="1" lang="ja-JP" altLang="en-US" dirty="0" smtClean="0"/>
              <a:t>もミラーリングできます。</a:t>
            </a:r>
            <a:endParaRPr kumimoji="1" lang="en-US" altLang="ja-JP" dirty="0" smtClean="0"/>
          </a:p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05881-ADB5-4FC8-81A4-A6F53AD5CE92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3993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コードに足を引っかけたり、</a:t>
            </a:r>
            <a:endParaRPr kumimoji="1" lang="en-US" altLang="ja-JP" dirty="0" smtClean="0"/>
          </a:p>
          <a:p>
            <a:r>
              <a:rPr kumimoji="1" lang="ja-JP" altLang="en-US" dirty="0" smtClean="0"/>
              <a:t>パソコンを重ねたり、</a:t>
            </a:r>
            <a:endParaRPr kumimoji="1" lang="en-US" altLang="ja-JP" dirty="0" smtClean="0"/>
          </a:p>
          <a:p>
            <a:r>
              <a:rPr kumimoji="1" lang="ja-JP" altLang="en-US" dirty="0" smtClean="0"/>
              <a:t>コードを挟むなどしないように、丁寧に、大切に取り扱ってくださいますようにお願いを申し上げます。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05881-ADB5-4FC8-81A4-A6F53AD5CE92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00925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ここからは特に大事です。学校ネットワークについてご説明いたします。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学校のネットワークは、校務用の先生ランと、教育用の生徒ランの二つに分かれています。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05881-ADB5-4FC8-81A4-A6F53AD5CE92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86384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まず、校務用ネットワークの</a:t>
            </a:r>
            <a:r>
              <a:rPr kumimoji="1" lang="en-US" altLang="ja-JP" dirty="0" smtClean="0"/>
              <a:t>sensei-</a:t>
            </a:r>
            <a:r>
              <a:rPr kumimoji="1" lang="en-US" altLang="ja-JP" dirty="0" err="1" smtClean="0"/>
              <a:t>lan</a:t>
            </a:r>
            <a:r>
              <a:rPr kumimoji="1" lang="ja-JP" altLang="en-US" dirty="0" smtClean="0"/>
              <a:t>（先生ラン）から。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児童、生徒の成績など、重要な個人情報を取り扱う校務用ネットワークです。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共有フォルダに接続されています。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そのため、教室など、児童生徒の手が届く教室では使用しません。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05881-ADB5-4FC8-81A4-A6F53AD5CE92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85535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次に、教育用ネットワーク</a:t>
            </a:r>
            <a:r>
              <a:rPr kumimoji="1" lang="en-US" altLang="ja-JP" dirty="0" err="1" smtClean="0"/>
              <a:t>seito-lan</a:t>
            </a:r>
            <a:r>
              <a:rPr kumimoji="1" lang="ja-JP" altLang="en-US" dirty="0" smtClean="0"/>
              <a:t>（生徒ラン）です。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これは、職員室以外の、すべての教室で使用できるネットワークです。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接続機器は、電子黒板</a:t>
            </a:r>
            <a:r>
              <a:rPr kumimoji="1" lang="en-US" altLang="ja-JP" dirty="0" smtClean="0"/>
              <a:t>PC</a:t>
            </a:r>
            <a:r>
              <a:rPr kumimoji="1" lang="ja-JP" altLang="en-US" dirty="0" err="1" smtClean="0"/>
              <a:t>、</a:t>
            </a:r>
            <a:r>
              <a:rPr kumimoji="1" lang="ja-JP" altLang="en-US" dirty="0" smtClean="0"/>
              <a:t>パソコン室の児童生徒用の</a:t>
            </a:r>
            <a:r>
              <a:rPr kumimoji="1" lang="en-US" altLang="ja-JP" dirty="0" smtClean="0"/>
              <a:t>PC</a:t>
            </a:r>
            <a:r>
              <a:rPr kumimoji="1" lang="ja-JP" altLang="en-US" dirty="0" err="1" smtClean="0"/>
              <a:t>、</a:t>
            </a:r>
            <a:r>
              <a:rPr kumimoji="1" lang="en-US" altLang="ja-JP" dirty="0" smtClean="0"/>
              <a:t>iPad</a:t>
            </a:r>
            <a:r>
              <a:rPr kumimoji="1" lang="ja-JP" altLang="en-US" dirty="0" smtClean="0"/>
              <a:t>です。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ネットワーク接続の仕方につきましては、</a:t>
            </a:r>
            <a:r>
              <a:rPr kumimoji="1" lang="en-US" altLang="ja-JP" dirty="0" smtClean="0"/>
              <a:t>2020</a:t>
            </a:r>
            <a:r>
              <a:rPr kumimoji="1" lang="ja-JP" altLang="en-US" dirty="0" smtClean="0"/>
              <a:t>年</a:t>
            </a:r>
            <a:r>
              <a:rPr kumimoji="1" lang="en-US" altLang="ja-JP" dirty="0" smtClean="0"/>
              <a:t>3</a:t>
            </a:r>
            <a:r>
              <a:rPr kumimoji="1" lang="ja-JP" altLang="en-US" dirty="0" smtClean="0"/>
              <a:t>月</a:t>
            </a:r>
            <a:r>
              <a:rPr kumimoji="1" lang="en-US" altLang="ja-JP" dirty="0" smtClean="0"/>
              <a:t>11</a:t>
            </a:r>
            <a:r>
              <a:rPr kumimoji="1" lang="ja-JP" altLang="en-US" dirty="0" smtClean="0"/>
              <a:t>日に配信しております「竹富町</a:t>
            </a:r>
            <a:r>
              <a:rPr kumimoji="1" lang="en-US" altLang="ja-JP" dirty="0" smtClean="0"/>
              <a:t>ICT</a:t>
            </a:r>
            <a:r>
              <a:rPr kumimoji="1" lang="ja-JP" altLang="en-US" dirty="0" smtClean="0"/>
              <a:t>支援ニュース」メールに</a:t>
            </a:r>
            <a:r>
              <a:rPr kumimoji="1" lang="en-US" altLang="ja-JP" dirty="0" smtClean="0"/>
              <a:t>PDF</a:t>
            </a:r>
            <a:r>
              <a:rPr kumimoji="1" lang="ja-JP" altLang="en-US" dirty="0" smtClean="0"/>
              <a:t>ファイルを添付しております。すべての先生方で再度共有をお願いいたします。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05881-ADB5-4FC8-81A4-A6F53AD5CE92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49512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これらの学校ネットワークは、フリー</a:t>
            </a:r>
            <a:r>
              <a:rPr kumimoji="1" lang="en-US" altLang="ja-JP" dirty="0" smtClean="0"/>
              <a:t>Wi-Fi</a:t>
            </a:r>
            <a:r>
              <a:rPr kumimoji="1" lang="ja-JP" altLang="en-US" dirty="0" smtClean="0"/>
              <a:t>ではありません。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先生方、児童生徒、保護者の個々人のデバイス（パソコン、スマホ、タブレット）等のネットワーク接続は禁止されています。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また、ルーターなどの機器も、無断で設置いただけません。ネットワーク障害のおそれがありますので、ご遠慮ください。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そして、このネットワークのパスワードは最重要物として取り扱っていただく必要があります。十分にご注意ください。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05881-ADB5-4FC8-81A4-A6F53AD5CE92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868335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ICT</a:t>
            </a:r>
            <a:r>
              <a:rPr kumimoji="1" lang="ja-JP" altLang="en-US" dirty="0" smtClean="0"/>
              <a:t>支援員が授業支援などするなかで、感じたことなどをお話しさせていただきます。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05881-ADB5-4FC8-81A4-A6F53AD5CE92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767100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１、</a:t>
            </a:r>
            <a:r>
              <a:rPr kumimoji="1" lang="en-US" altLang="ja-JP" dirty="0" smtClean="0"/>
              <a:t>PC</a:t>
            </a:r>
            <a:r>
              <a:rPr kumimoji="1" lang="ja-JP" altLang="en-US" dirty="0" smtClean="0"/>
              <a:t>室のパソコンには、ジャストスマイルがインストールされています。小学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年生からパソコンでマウス練習の授業ができます。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クリック、ダブルクリックなど、正しい言葉を使った授業を進めてください。子ども達はすぐに覚えます。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２、中学生が授業中に</a:t>
            </a:r>
            <a:r>
              <a:rPr kumimoji="1" lang="en-US" altLang="ja-JP" dirty="0" smtClean="0"/>
              <a:t>iPad</a:t>
            </a:r>
            <a:r>
              <a:rPr kumimoji="1" lang="ja-JP" altLang="en-US" dirty="0" smtClean="0"/>
              <a:t>を使用している場面でも多く見かけるのですが、</a:t>
            </a:r>
            <a:r>
              <a:rPr kumimoji="1" lang="ja-JP" altLang="en-US" dirty="0" err="1" smtClean="0"/>
              <a:t>かな</a:t>
            </a:r>
            <a:r>
              <a:rPr kumimoji="1" lang="ja-JP" altLang="en-US" dirty="0" smtClean="0"/>
              <a:t>入力ではなく、ローマ字入力をするように声掛けをしてください。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３、</a:t>
            </a:r>
            <a:r>
              <a:rPr kumimoji="1" lang="en-US" altLang="ja-JP" dirty="0" smtClean="0"/>
              <a:t>PC</a:t>
            </a:r>
            <a:r>
              <a:rPr kumimoji="1" lang="ja-JP" altLang="en-US" dirty="0" smtClean="0"/>
              <a:t>使用時、パソコンの「</a:t>
            </a:r>
            <a:r>
              <a:rPr kumimoji="1" lang="en-US" altLang="ja-JP" dirty="0" smtClean="0"/>
              <a:t>G</a:t>
            </a:r>
            <a:r>
              <a:rPr kumimoji="1" lang="ja-JP" altLang="en-US" dirty="0" smtClean="0"/>
              <a:t>」と「</a:t>
            </a:r>
            <a:r>
              <a:rPr kumimoji="1" lang="en-US" altLang="ja-JP" dirty="0" smtClean="0"/>
              <a:t>H</a:t>
            </a:r>
            <a:r>
              <a:rPr kumimoji="1" lang="ja-JP" altLang="en-US" dirty="0" smtClean="0"/>
              <a:t>」キーの間とおへそが同じ位置に来るように配置し、できるだけホームポジションを意識するようにしてください。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そして、</a:t>
            </a:r>
            <a:r>
              <a:rPr kumimoji="1" lang="en-US" altLang="ja-JP" dirty="0" smtClean="0"/>
              <a:t>ICT</a:t>
            </a:r>
            <a:r>
              <a:rPr kumimoji="1" lang="ja-JP" altLang="en-US" dirty="0" smtClean="0"/>
              <a:t>機器を使用する授業の際は、</a:t>
            </a:r>
            <a:r>
              <a:rPr kumimoji="1" lang="en-US" altLang="ja-JP" dirty="0" smtClean="0"/>
              <a:t>ICT</a:t>
            </a:r>
            <a:r>
              <a:rPr kumimoji="1" lang="ja-JP" altLang="en-US" dirty="0" smtClean="0"/>
              <a:t>支援員にもお声かけください。操作の仕方や、活用のアドバイスなど、何かのお手伝いができるかと思います。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また、デジタル教科書に関しましては、学校にしかないものですので、支援員が操作方法を勉強するのに、授業に参加させていただくことがあるかと思いますので、</a:t>
            </a:r>
            <a:endParaRPr kumimoji="1" lang="en-US" altLang="ja-JP" dirty="0" smtClean="0"/>
          </a:p>
          <a:p>
            <a:r>
              <a:rPr kumimoji="1" lang="ja-JP" altLang="en-US" dirty="0" smtClean="0"/>
              <a:t>どうぞ宜しくお願い致します。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05881-ADB5-4FC8-81A4-A6F53AD5CE92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601661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年度初めに、先生方にお願いがございます。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児童生徒が使用するパソコンを決め、各</a:t>
            </a:r>
            <a:r>
              <a:rPr kumimoji="1" lang="en-US" altLang="ja-JP" dirty="0" smtClean="0"/>
              <a:t>PC</a:t>
            </a:r>
            <a:r>
              <a:rPr kumimoji="1" lang="ja-JP" altLang="en-US" dirty="0" smtClean="0"/>
              <a:t>に個人のフォルダを作成してください。（フォルダ名は、学年と名前）</a:t>
            </a:r>
            <a:endParaRPr kumimoji="1" lang="en-US" altLang="ja-JP" dirty="0" smtClean="0"/>
          </a:p>
          <a:p>
            <a:r>
              <a:rPr kumimoji="1" lang="ja-JP" altLang="en-US" dirty="0" smtClean="0"/>
              <a:t>授業中に作成したファイルなどは、個々人のフォルダに保存させるようにご指導ください。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そして年度末、フォルダごと削除ができますので、先生方の操作、管理もとても楽になるかと思います。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05881-ADB5-4FC8-81A4-A6F53AD5CE92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765116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竹富町教育委員会のホームページ内に、「</a:t>
            </a:r>
            <a:r>
              <a:rPr kumimoji="1" lang="en-US" altLang="ja-JP" dirty="0" smtClean="0"/>
              <a:t>ICT</a:t>
            </a:r>
            <a:r>
              <a:rPr kumimoji="1" lang="ja-JP" altLang="en-US" dirty="0" smtClean="0"/>
              <a:t>支援員の部屋」を設けています。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授業支援の様子や、学校ホームページの更新に関することなど、さまざまな記事を掲載しております。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注意することやお知らせなども掲載しておりますので、ご覧ください。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以上で</a:t>
            </a:r>
            <a:r>
              <a:rPr kumimoji="1" lang="en-US" altLang="ja-JP" dirty="0" smtClean="0"/>
              <a:t>ICT</a:t>
            </a:r>
            <a:r>
              <a:rPr kumimoji="1" lang="ja-JP" altLang="en-US" dirty="0" smtClean="0"/>
              <a:t>オリエンテーションを終了いたします。有難うございました。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05881-ADB5-4FC8-81A4-A6F53AD5CE92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1939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先生方が取り扱うパソコンは、</a:t>
            </a:r>
            <a:endParaRPr kumimoji="1" lang="en-US" altLang="ja-JP" dirty="0" smtClean="0"/>
          </a:p>
          <a:p>
            <a:r>
              <a:rPr kumimoji="1" lang="ja-JP" altLang="en-US" dirty="0" smtClean="0"/>
              <a:t>職員室で使用される「校務用パソコン」、「電子黒板用パソコン」、パソコン室の「児童、生徒用パソコン」です。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気を付けるポイントをまとめました。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05881-ADB5-4FC8-81A4-A6F53AD5CE92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18465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１、ちょっとそこまでの移動でも、ドアなどにぶつけることがあるかもしれません。故障の原因となりますので、持ち運び時はコード類は外してください。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２、コードをはずすときは、コードを引っ張るのではなく「つまみの部分を持って抜く」ようにしてください。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３、外装はハードっぽいのですが、ハードディスク自体は衝撃に弱いです。机に置くときはドサッと置かずに、そっと置いてください。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４、それと、一番気を付けて頂きたいポイントです。操作中に表示されたメッセージは安易に消さずに、よく読んでください。わからないことは聞いてください。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05881-ADB5-4FC8-81A4-A6F53AD5CE92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59321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５、パソコンのカバーもそこまで強くありません。ディスプレイ部がありますので、カバーの上に大量の書類を置かないなど、注意してください。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６、たまに見かけます。カバーを閉じるときは、接続コードを挟まないようにしてください。断線する恐れがあります。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７、６と同様です。断線のおそれがありますのでご注意ください。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８、キーボードをバチバチ叩かれる方がおられます。強く押さなくても信号は届きます。もし激しく押さなければならない場合は故障していますので、修理依頼を出してください。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９、消しゴムやお菓子などのカスが入ると不良の原因となります。定期的にエアーで掃除してください。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05881-ADB5-4FC8-81A4-A6F53AD5CE92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54147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パソコンのお手入れについてご説明します。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電子黒板のパソコンは、起動したら、カバーを閉じた状態でお使いいただけるように設定しています。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チョークの粉はとても細かく、キーボード部にたまりやすいので、こまめに清掃をお願いいたします。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まず、本体に接続されているケーブルをはずします。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絵のように、キーボード面を床に向け、エアーでごみを飛ばしてください。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パソコンは水分厳禁です。濡れた布で拭かないでください。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05881-ADB5-4FC8-81A4-A6F53AD5CE92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22160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電子黒板の取り扱いについて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05881-ADB5-4FC8-81A4-A6F53AD5CE92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31710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電子黒板の</a:t>
            </a:r>
            <a:r>
              <a:rPr kumimoji="1" lang="ja-JP" altLang="en-US" dirty="0" err="1" smtClean="0"/>
              <a:t>わくの</a:t>
            </a:r>
            <a:r>
              <a:rPr kumimoji="1" lang="ja-JP" altLang="en-US" dirty="0" smtClean="0"/>
              <a:t>部分にセンサーがあります。ほこりやチョークの粉で、反応の不具合が起こることがあります。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乾いた、柔らかい布でこまめに掃除してください。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ディスプレイ部は、優しく拭きとります。強く拭くと傷がつくことがあります。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電子黒板も水分厳禁です。かならず乾いた布をお使いください。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05881-ADB5-4FC8-81A4-A6F53AD5CE92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83285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iPad</a:t>
            </a:r>
            <a:r>
              <a:rPr kumimoji="1" lang="ja-JP" altLang="en-US" dirty="0" smtClean="0"/>
              <a:t>の取り扱いについて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05881-ADB5-4FC8-81A4-A6F53AD5CE92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73913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１、授業中に、</a:t>
            </a:r>
            <a:r>
              <a:rPr kumimoji="1" lang="en-US" altLang="ja-JP" dirty="0" smtClean="0"/>
              <a:t>iPad</a:t>
            </a:r>
            <a:r>
              <a:rPr kumimoji="1" lang="ja-JP" altLang="en-US" dirty="0" smtClean="0"/>
              <a:t>が机から落ちそうな児童・生徒をたまに見かけます。ご注意ください。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２、落下など、故障の原因となりますので、大切に取り扱ってください。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３、使用後は充電コードに接続して保管します。ピンが折れやすいので、優しく丁寧に挿してください。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４、画面の汚れは乾いた布で拭いてください。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05881-ADB5-4FC8-81A4-A6F53AD5CE92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45087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37D3B-0543-4CD9-90B7-75C11AEB7FF1}" type="datetimeFigureOut">
              <a:rPr kumimoji="1" lang="ja-JP" altLang="en-US" smtClean="0"/>
              <a:t>2020/3/30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B94DA-91B5-4228-82C7-E94A090731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7843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37D3B-0543-4CD9-90B7-75C11AEB7FF1}" type="datetimeFigureOut">
              <a:rPr kumimoji="1" lang="ja-JP" altLang="en-US" smtClean="0"/>
              <a:t>2020/3/30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B94DA-91B5-4228-82C7-E94A090731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6356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37D3B-0543-4CD9-90B7-75C11AEB7FF1}" type="datetimeFigureOut">
              <a:rPr kumimoji="1" lang="ja-JP" altLang="en-US" smtClean="0"/>
              <a:t>2020/3/30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B94DA-91B5-4228-82C7-E94A090731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6480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37D3B-0543-4CD9-90B7-75C11AEB7FF1}" type="datetimeFigureOut">
              <a:rPr kumimoji="1" lang="ja-JP" altLang="en-US" smtClean="0"/>
              <a:t>2020/3/30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B94DA-91B5-4228-82C7-E94A090731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9408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37D3B-0543-4CD9-90B7-75C11AEB7FF1}" type="datetimeFigureOut">
              <a:rPr kumimoji="1" lang="ja-JP" altLang="en-US" smtClean="0"/>
              <a:t>2020/3/30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B94DA-91B5-4228-82C7-E94A090731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1180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37D3B-0543-4CD9-90B7-75C11AEB7FF1}" type="datetimeFigureOut">
              <a:rPr kumimoji="1" lang="ja-JP" altLang="en-US" smtClean="0"/>
              <a:t>2020/3/30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B94DA-91B5-4228-82C7-E94A090731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112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37D3B-0543-4CD9-90B7-75C11AEB7FF1}" type="datetimeFigureOut">
              <a:rPr kumimoji="1" lang="ja-JP" altLang="en-US" smtClean="0"/>
              <a:t>2020/3/30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B94DA-91B5-4228-82C7-E94A090731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3756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37D3B-0543-4CD9-90B7-75C11AEB7FF1}" type="datetimeFigureOut">
              <a:rPr kumimoji="1" lang="ja-JP" altLang="en-US" smtClean="0"/>
              <a:t>2020/3/30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B94DA-91B5-4228-82C7-E94A090731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1417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37D3B-0543-4CD9-90B7-75C11AEB7FF1}" type="datetimeFigureOut">
              <a:rPr kumimoji="1" lang="ja-JP" altLang="en-US" smtClean="0"/>
              <a:t>2020/3/30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B94DA-91B5-4228-82C7-E94A090731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8984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37D3B-0543-4CD9-90B7-75C11AEB7FF1}" type="datetimeFigureOut">
              <a:rPr kumimoji="1" lang="ja-JP" altLang="en-US" smtClean="0"/>
              <a:t>2020/3/30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B94DA-91B5-4228-82C7-E94A090731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0368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37D3B-0543-4CD9-90B7-75C11AEB7FF1}" type="datetimeFigureOut">
              <a:rPr kumimoji="1" lang="ja-JP" altLang="en-US" smtClean="0"/>
              <a:t>2020/3/30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B94DA-91B5-4228-82C7-E94A090731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8450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37D3B-0543-4CD9-90B7-75C11AEB7FF1}" type="datetimeFigureOut">
              <a:rPr kumimoji="1" lang="ja-JP" altLang="en-US" smtClean="0"/>
              <a:t>2020/3/30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2B94DA-91B5-4228-82C7-E94A090731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5494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>
                <a:latin typeface="ＤＦＧスターゴシック体W12" panose="020B0C00000000000000" pitchFamily="50" charset="-128"/>
                <a:ea typeface="ＤＦＧスターゴシック体W12" panose="020B0C00000000000000" pitchFamily="50" charset="-128"/>
              </a:rPr>
              <a:t>情報オリエンテーション</a:t>
            </a:r>
            <a:r>
              <a:rPr kumimoji="1" lang="en-US" altLang="ja-JP" dirty="0" smtClean="0">
                <a:latin typeface="ＤＦＧスターゴシック体W12" panose="020B0C00000000000000" pitchFamily="50" charset="-128"/>
                <a:ea typeface="ＤＦＧスターゴシック体W12" panose="020B0C00000000000000" pitchFamily="50" charset="-128"/>
              </a:rPr>
              <a:t/>
            </a:r>
            <a:br>
              <a:rPr kumimoji="1" lang="en-US" altLang="ja-JP" dirty="0" smtClean="0">
                <a:latin typeface="ＤＦＧスターゴシック体W12" panose="020B0C00000000000000" pitchFamily="50" charset="-128"/>
                <a:ea typeface="ＤＦＧスターゴシック体W12" panose="020B0C00000000000000" pitchFamily="50" charset="-128"/>
              </a:rPr>
            </a:br>
            <a:r>
              <a:rPr lang="ja-JP" altLang="en-US" sz="3600" dirty="0" smtClean="0">
                <a:latin typeface="ＤＦＧスターゴシック体W12" panose="020B0C00000000000000" pitchFamily="50" charset="-128"/>
                <a:ea typeface="ＤＦＧスターゴシック体W12" panose="020B0C00000000000000" pitchFamily="50" charset="-128"/>
              </a:rPr>
              <a:t>～先生編～</a:t>
            </a:r>
            <a:endParaRPr kumimoji="1" lang="ja-JP" altLang="en-US" sz="3600" dirty="0">
              <a:latin typeface="ＤＦＧスターゴシック体W12" panose="020B0C00000000000000" pitchFamily="50" charset="-128"/>
              <a:ea typeface="ＤＦＧスターゴシック体W12" panose="020B0C00000000000000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27584" y="5085184"/>
            <a:ext cx="7416824" cy="1296144"/>
          </a:xfrm>
        </p:spPr>
        <p:txBody>
          <a:bodyPr>
            <a:normAutofit/>
          </a:bodyPr>
          <a:lstStyle/>
          <a:p>
            <a:pPr algn="l"/>
            <a:r>
              <a:rPr kumimoji="1" lang="en-US" altLang="ja-JP" sz="2400" dirty="0" smtClean="0"/>
              <a:t>ICT</a:t>
            </a:r>
            <a:r>
              <a:rPr kumimoji="1" lang="ja-JP" altLang="en-US" sz="2400" dirty="0" smtClean="0"/>
              <a:t>機器類の取り扱い</a:t>
            </a:r>
            <a:endParaRPr kumimoji="1" lang="en-US" altLang="ja-JP" sz="2400" dirty="0" smtClean="0"/>
          </a:p>
          <a:p>
            <a:pPr algn="l"/>
            <a:r>
              <a:rPr kumimoji="1" lang="ja-JP" altLang="en-US" sz="2400" dirty="0" smtClean="0"/>
              <a:t>学校ネットワークについてなど</a:t>
            </a:r>
            <a:endParaRPr kumimoji="1" lang="en-US" altLang="ja-JP" sz="2400" dirty="0" smtClean="0"/>
          </a:p>
          <a:p>
            <a:pPr algn="l"/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291692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　　　　</a:t>
            </a:r>
            <a:r>
              <a:rPr kumimoji="1" lang="en-US" altLang="ja-JP" dirty="0" smtClean="0">
                <a:latin typeface="ＤＦＧスターゴシック体W12" panose="020B0C00000000000000" pitchFamily="50" charset="-128"/>
                <a:ea typeface="ＤＦＧスターゴシック体W12" panose="020B0C00000000000000" pitchFamily="50" charset="-128"/>
              </a:rPr>
              <a:t>iPad</a:t>
            </a:r>
            <a:r>
              <a:rPr kumimoji="1" lang="ja-JP" altLang="en-US" dirty="0" smtClean="0">
                <a:latin typeface="ＤＦＧスターゴシック体W12" panose="020B0C00000000000000" pitchFamily="50" charset="-128"/>
                <a:ea typeface="ＤＦＧスターゴシック体W12" panose="020B0C00000000000000" pitchFamily="50" charset="-128"/>
              </a:rPr>
              <a:t>のお手入れ</a:t>
            </a:r>
            <a:endParaRPr kumimoji="1" lang="ja-JP" altLang="en-US" dirty="0">
              <a:latin typeface="ＤＦＧスターゴシック体W12" panose="020B0C00000000000000" pitchFamily="50" charset="-128"/>
              <a:ea typeface="ＤＦＧスターゴシック体W12" panose="020B0C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41724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画面が汚れていたら、専用の布で優しく拭きます。</a:t>
            </a:r>
            <a:endParaRPr lang="en-US" altLang="ja-JP" dirty="0" smtClean="0"/>
          </a:p>
          <a:p>
            <a:r>
              <a:rPr lang="ja-JP" altLang="en-US" dirty="0" smtClean="0"/>
              <a:t>収納庫に保管するときは、カバーを付けて収納します。</a:t>
            </a:r>
            <a:endParaRPr lang="en-US" altLang="ja-JP" dirty="0" smtClean="0"/>
          </a:p>
          <a:p>
            <a:r>
              <a:rPr lang="ja-JP" altLang="en-US" dirty="0"/>
              <a:t>使用後</a:t>
            </a:r>
            <a:r>
              <a:rPr lang="ja-JP" altLang="en-US" dirty="0" smtClean="0"/>
              <a:t>は、充電コードを挿します。ピンが折れやすいので、やさしく丁寧に挿してください。</a:t>
            </a:r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</p:txBody>
      </p:sp>
      <p:sp>
        <p:nvSpPr>
          <p:cNvPr id="4" name="角丸四角形 3"/>
          <p:cNvSpPr/>
          <p:nvPr/>
        </p:nvSpPr>
        <p:spPr>
          <a:xfrm>
            <a:off x="395536" y="332656"/>
            <a:ext cx="2376264" cy="1008112"/>
          </a:xfrm>
          <a:prstGeom prst="roundRect">
            <a:avLst/>
          </a:prstGeom>
          <a:solidFill>
            <a:srgbClr val="FF0000"/>
          </a:solidFill>
          <a:ln w="63500">
            <a:solidFill>
              <a:schemeClr val="bg1"/>
            </a:solidFill>
          </a:ln>
          <a:effectLst>
            <a:outerShdw blurRad="50800" dist="50800" dir="1800000" algn="ctr" rotWithShape="0">
              <a:schemeClr val="bg1">
                <a:lumMod val="85000"/>
                <a:alpha val="43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 dirty="0" smtClean="0">
                <a:latin typeface="02うつくし明朝体" pitchFamily="50" charset="-128"/>
                <a:ea typeface="02うつくし明朝体" pitchFamily="50" charset="-128"/>
              </a:rPr>
              <a:t>水分厳禁</a:t>
            </a:r>
            <a:endParaRPr kumimoji="1" lang="ja-JP" altLang="en-US" sz="3200" b="1" dirty="0">
              <a:latin typeface="02うつくし明朝体" pitchFamily="50" charset="-128"/>
              <a:ea typeface="02うつくし明朝体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77471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dirty="0" err="1" smtClean="0">
                <a:latin typeface="ＤＦＧスターゴシック体W12" panose="020B0C00000000000000" pitchFamily="50" charset="-128"/>
                <a:ea typeface="ＤＦＧスターゴシック体W12" panose="020B0C00000000000000" pitchFamily="50" charset="-128"/>
              </a:rPr>
              <a:t>AppleTV</a:t>
            </a:r>
            <a:r>
              <a:rPr lang="ja-JP" altLang="en-US" dirty="0" smtClean="0">
                <a:latin typeface="ＤＦＧスターゴシック体W12" panose="020B0C00000000000000" pitchFamily="50" charset="-128"/>
                <a:ea typeface="ＤＦＧスターゴシック体W12" panose="020B0C00000000000000" pitchFamily="50" charset="-128"/>
              </a:rPr>
              <a:t>の取り扱い</a:t>
            </a:r>
            <a:endParaRPr kumimoji="1" lang="ja-JP" altLang="en-US" dirty="0">
              <a:latin typeface="ＤＦＧスターゴシック体W12" panose="020B0C00000000000000" pitchFamily="50" charset="-128"/>
              <a:ea typeface="ＤＦＧスターゴシック体W12" panose="020B0C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51050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>
                <a:latin typeface="ＤＦＧスターゴシック体W12" panose="020B0C00000000000000" pitchFamily="50" charset="-128"/>
                <a:ea typeface="ＤＦＧスターゴシック体W12" panose="020B0C00000000000000" pitchFamily="50" charset="-128"/>
              </a:rPr>
              <a:t>AppleTV</a:t>
            </a:r>
            <a:endParaRPr kumimoji="1" lang="ja-JP" altLang="en-US" dirty="0">
              <a:latin typeface="ＤＦＧスターゴシック体W12" panose="020B0C00000000000000" pitchFamily="50" charset="-128"/>
              <a:ea typeface="ＤＦＧスターゴシック体W12" panose="020B0C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489251"/>
          </a:xfrm>
        </p:spPr>
        <p:txBody>
          <a:bodyPr>
            <a:normAutofit lnSpcReduction="10000"/>
          </a:bodyPr>
          <a:lstStyle/>
          <a:p>
            <a:r>
              <a:rPr lang="ja-JP" altLang="en-US" dirty="0" smtClean="0"/>
              <a:t>ケーブル等の抜き差しは丁寧にしてください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/>
              <a:t>ほこりまみれにならないよう</a:t>
            </a:r>
            <a:r>
              <a:rPr lang="ja-JP" altLang="en-US" dirty="0" smtClean="0"/>
              <a:t>に</a:t>
            </a:r>
            <a:endParaRPr lang="en-US" altLang="ja-JP" dirty="0" smtClean="0"/>
          </a:p>
          <a:p>
            <a:endParaRPr lang="en-US" altLang="ja-JP" dirty="0"/>
          </a:p>
          <a:p>
            <a:r>
              <a:rPr lang="ja-JP" altLang="en-US" dirty="0" smtClean="0"/>
              <a:t>ミラーリングする時は、本体に貼付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している番号をご参照ください。</a:t>
            </a:r>
            <a:endParaRPr lang="en-US" altLang="ja-JP" dirty="0"/>
          </a:p>
        </p:txBody>
      </p:sp>
      <p:sp>
        <p:nvSpPr>
          <p:cNvPr id="4" name="角丸四角形 3"/>
          <p:cNvSpPr/>
          <p:nvPr/>
        </p:nvSpPr>
        <p:spPr>
          <a:xfrm>
            <a:off x="395536" y="332656"/>
            <a:ext cx="2376264" cy="1008112"/>
          </a:xfrm>
          <a:prstGeom prst="roundRect">
            <a:avLst/>
          </a:prstGeom>
          <a:solidFill>
            <a:srgbClr val="FF0000"/>
          </a:solidFill>
          <a:ln w="63500">
            <a:solidFill>
              <a:schemeClr val="bg1"/>
            </a:solidFill>
          </a:ln>
          <a:effectLst>
            <a:outerShdw blurRad="50800" dist="50800" dir="1800000" algn="ctr" rotWithShape="0">
              <a:schemeClr val="bg1">
                <a:lumMod val="85000"/>
                <a:alpha val="43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 dirty="0" smtClean="0">
                <a:latin typeface="02うつくし明朝体" pitchFamily="50" charset="-128"/>
                <a:ea typeface="02うつくし明朝体" pitchFamily="50" charset="-128"/>
              </a:rPr>
              <a:t>水分厳禁</a:t>
            </a:r>
            <a:endParaRPr kumimoji="1" lang="ja-JP" altLang="en-US" sz="3200" b="1" dirty="0">
              <a:latin typeface="02うつくし明朝体" pitchFamily="50" charset="-128"/>
              <a:ea typeface="02うつくし明朝体" pitchFamily="50" charset="-128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57" r="10624" b="7671"/>
          <a:stretch/>
        </p:blipFill>
        <p:spPr bwMode="auto">
          <a:xfrm>
            <a:off x="7248362" y="4616654"/>
            <a:ext cx="1496291" cy="1600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テキスト ボックス 6"/>
          <p:cNvSpPr txBox="1"/>
          <p:nvPr/>
        </p:nvSpPr>
        <p:spPr>
          <a:xfrm>
            <a:off x="7036149" y="6217567"/>
            <a:ext cx="192071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ほこりまみれ</a:t>
            </a:r>
            <a:r>
              <a:rPr kumimoji="1" lang="en-US" altLang="ja-JP" sz="1400" dirty="0" err="1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AppleTV</a:t>
            </a:r>
            <a:endParaRPr kumimoji="1" lang="en-US" altLang="ja-JP" sz="1400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8038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268760"/>
            <a:ext cx="7772400" cy="1470025"/>
          </a:xfrm>
        </p:spPr>
        <p:txBody>
          <a:bodyPr>
            <a:normAutofit/>
          </a:bodyPr>
          <a:lstStyle/>
          <a:p>
            <a:r>
              <a:rPr kumimoji="1" lang="ja-JP" altLang="en-US" sz="4000" dirty="0" smtClean="0">
                <a:latin typeface="ＤＦＧスターゴシック体W12" panose="020B0C00000000000000" pitchFamily="50" charset="-128"/>
                <a:ea typeface="ＤＦＧスターゴシック体W12" panose="020B0C00000000000000" pitchFamily="50" charset="-128"/>
              </a:rPr>
              <a:t>丁寧な取り扱いをお願い致します</a:t>
            </a:r>
            <a:endParaRPr kumimoji="1" lang="ja-JP" altLang="en-US" sz="4000" dirty="0">
              <a:latin typeface="ＤＦＧスターゴシック体W12" panose="020B0C00000000000000" pitchFamily="50" charset="-128"/>
              <a:ea typeface="ＤＦＧスターゴシック体W12" panose="020B0C00000000000000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 smtClean="0"/>
              <a:t>挟まないように</a:t>
            </a:r>
            <a:endParaRPr kumimoji="1" lang="ja-JP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3429001"/>
            <a:ext cx="1897822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38" b="7008"/>
          <a:stretch/>
        </p:blipFill>
        <p:spPr bwMode="auto">
          <a:xfrm>
            <a:off x="681812" y="3429001"/>
            <a:ext cx="2353313" cy="2364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83" r="7464" b="3274"/>
          <a:stretch/>
        </p:blipFill>
        <p:spPr bwMode="auto">
          <a:xfrm>
            <a:off x="3117361" y="3429001"/>
            <a:ext cx="3395317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540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>
                <a:latin typeface="ＤＦＧスターゴシック体W12" panose="020B0C00000000000000" pitchFamily="50" charset="-128"/>
                <a:ea typeface="ＤＦＧスターゴシック体W12" panose="020B0C00000000000000" pitchFamily="50" charset="-128"/>
              </a:rPr>
              <a:t>ネットワークについて</a:t>
            </a:r>
            <a:endParaRPr kumimoji="1" lang="ja-JP" altLang="en-US" dirty="0">
              <a:latin typeface="ＤＦＧスターゴシック体W12" panose="020B0C00000000000000" pitchFamily="50" charset="-128"/>
              <a:ea typeface="ＤＦＧスターゴシック体W12" panose="020B0C00000000000000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04856" cy="1752600"/>
          </a:xfrm>
        </p:spPr>
        <p:txBody>
          <a:bodyPr/>
          <a:lstStyle/>
          <a:p>
            <a:r>
              <a:rPr kumimoji="1" lang="ja-JP" altLang="en-US" dirty="0" smtClean="0"/>
              <a:t>学校のネットワークは、</a:t>
            </a:r>
            <a:endParaRPr kumimoji="1" lang="en-US" altLang="ja-JP" dirty="0" smtClean="0"/>
          </a:p>
          <a:p>
            <a:r>
              <a:rPr lang="ja-JP" altLang="en-US" dirty="0" smtClean="0"/>
              <a:t>先生用</a:t>
            </a:r>
            <a:r>
              <a:rPr lang="en-US" altLang="ja-JP" dirty="0" smtClean="0"/>
              <a:t>(</a:t>
            </a:r>
            <a:r>
              <a:rPr lang="ja-JP" altLang="en-US" dirty="0" smtClean="0"/>
              <a:t>校務用</a:t>
            </a:r>
            <a:r>
              <a:rPr lang="en-US" altLang="ja-JP" dirty="0" smtClean="0"/>
              <a:t>)</a:t>
            </a:r>
            <a:r>
              <a:rPr lang="ja-JP" altLang="en-US" dirty="0" smtClean="0"/>
              <a:t>と教育用に分けています。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6540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altLang="ja-JP" dirty="0" smtClean="0">
                <a:latin typeface="ＤＦＧスターゴシック体W12" panose="020B0C00000000000000" pitchFamily="50" charset="-128"/>
                <a:ea typeface="ＤＦＧスターゴシック体W12" panose="020B0C00000000000000" pitchFamily="50" charset="-128"/>
              </a:rPr>
              <a:t>s</a:t>
            </a:r>
            <a:r>
              <a:rPr kumimoji="1" lang="en-US" altLang="ja-JP" dirty="0" smtClean="0">
                <a:latin typeface="ＤＦＧスターゴシック体W12" panose="020B0C00000000000000" pitchFamily="50" charset="-128"/>
                <a:ea typeface="ＤＦＧスターゴシック体W12" panose="020B0C00000000000000" pitchFamily="50" charset="-128"/>
              </a:rPr>
              <a:t>ensei-</a:t>
            </a:r>
            <a:r>
              <a:rPr kumimoji="1" lang="en-US" altLang="ja-JP" dirty="0" err="1" smtClean="0">
                <a:latin typeface="ＤＦＧスターゴシック体W12" panose="020B0C00000000000000" pitchFamily="50" charset="-128"/>
                <a:ea typeface="ＤＦＧスターゴシック体W12" panose="020B0C00000000000000" pitchFamily="50" charset="-128"/>
              </a:rPr>
              <a:t>lan</a:t>
            </a:r>
            <a:r>
              <a:rPr kumimoji="1" lang="ja-JP" altLang="en-US" sz="3600" dirty="0" smtClean="0">
                <a:latin typeface="ＤＦＧスターゴシック体W12" panose="020B0C00000000000000" pitchFamily="50" charset="-128"/>
                <a:ea typeface="ＤＦＧスターゴシック体W12" panose="020B0C00000000000000" pitchFamily="50" charset="-128"/>
              </a:rPr>
              <a:t>（校務用ネットワーク）</a:t>
            </a:r>
            <a:endParaRPr kumimoji="1" lang="ja-JP" altLang="en-US" sz="3600" dirty="0">
              <a:latin typeface="ＤＦＧスターゴシック体W12" panose="020B0C00000000000000" pitchFamily="50" charset="-128"/>
              <a:ea typeface="ＤＦＧスターゴシック体W12" panose="020B0C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個人情報を取り扱う校務用ネットワーク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lang="en-US" altLang="ja-JP" dirty="0" smtClean="0"/>
              <a:t>NAS(</a:t>
            </a:r>
            <a:r>
              <a:rPr lang="ja-JP" altLang="en-US" dirty="0" smtClean="0"/>
              <a:t>共有フォルダ</a:t>
            </a:r>
            <a:r>
              <a:rPr lang="en-US" altLang="ja-JP" dirty="0" smtClean="0"/>
              <a:t>)</a:t>
            </a:r>
            <a:r>
              <a:rPr lang="ja-JP" altLang="en-US" dirty="0" smtClean="0"/>
              <a:t>に接続されている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r>
              <a:rPr lang="ja-JP" altLang="en-US" dirty="0" smtClean="0"/>
              <a:t>児童生徒の手が届く</a:t>
            </a:r>
            <a:r>
              <a:rPr lang="ja-JP" altLang="en-US" dirty="0"/>
              <a:t>教室など</a:t>
            </a:r>
            <a:r>
              <a:rPr lang="ja-JP" altLang="en-US" dirty="0" smtClean="0"/>
              <a:t>では使用しない</a:t>
            </a:r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/>
          </a:p>
          <a:p>
            <a:endParaRPr kumimoji="1" lang="en-US" altLang="ja-JP" dirty="0" smtClean="0"/>
          </a:p>
          <a:p>
            <a:endParaRPr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98691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altLang="ja-JP" dirty="0" err="1" smtClean="0">
                <a:latin typeface="ＤＦＧスターゴシック体W12" panose="020B0C00000000000000" pitchFamily="50" charset="-128"/>
                <a:ea typeface="ＤＦＧスターゴシック体W12" panose="020B0C00000000000000" pitchFamily="50" charset="-128"/>
              </a:rPr>
              <a:t>se</a:t>
            </a:r>
            <a:r>
              <a:rPr kumimoji="1" lang="en-US" altLang="ja-JP" dirty="0" err="1" smtClean="0">
                <a:latin typeface="ＤＦＧスターゴシック体W12" panose="020B0C00000000000000" pitchFamily="50" charset="-128"/>
                <a:ea typeface="ＤＦＧスターゴシック体W12" panose="020B0C00000000000000" pitchFamily="50" charset="-128"/>
              </a:rPr>
              <a:t>ito-lan</a:t>
            </a:r>
            <a:r>
              <a:rPr kumimoji="1" lang="ja-JP" altLang="en-US" sz="3600" dirty="0" smtClean="0">
                <a:latin typeface="ＤＦＧスターゴシック体W12" panose="020B0C00000000000000" pitchFamily="50" charset="-128"/>
                <a:ea typeface="ＤＦＧスターゴシック体W12" panose="020B0C00000000000000" pitchFamily="50" charset="-128"/>
              </a:rPr>
              <a:t>（教育用ネットワーク）</a:t>
            </a:r>
            <a:endParaRPr kumimoji="1" lang="ja-JP" altLang="en-US" sz="3600" dirty="0">
              <a:latin typeface="ＤＦＧスターゴシック体W12" panose="020B0C00000000000000" pitchFamily="50" charset="-128"/>
              <a:ea typeface="ＤＦＧスターゴシック体W12" panose="020B0C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教室で使用できるネットワーク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　（電子黒板</a:t>
            </a:r>
            <a:r>
              <a:rPr lang="en-US" altLang="ja-JP" dirty="0" smtClean="0"/>
              <a:t>PC</a:t>
            </a:r>
            <a:r>
              <a:rPr lang="ja-JP" altLang="en-US" dirty="0" err="1" smtClean="0"/>
              <a:t>、</a:t>
            </a:r>
            <a:r>
              <a:rPr lang="ja-JP" altLang="en-US" dirty="0" smtClean="0"/>
              <a:t>児童生徒用</a:t>
            </a:r>
            <a:r>
              <a:rPr lang="en-US" altLang="ja-JP" dirty="0" smtClean="0"/>
              <a:t>PC</a:t>
            </a:r>
            <a:r>
              <a:rPr lang="ja-JP" altLang="en-US" dirty="0" err="1" smtClean="0"/>
              <a:t>、</a:t>
            </a:r>
            <a:r>
              <a:rPr lang="en-US" altLang="ja-JP" dirty="0" smtClean="0"/>
              <a:t>iPad</a:t>
            </a:r>
            <a:r>
              <a:rPr lang="ja-JP" altLang="en-US" dirty="0" smtClean="0"/>
              <a:t>で使用）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ネットワーク接続のしかたについては、</a:t>
            </a:r>
            <a:r>
              <a:rPr lang="en-US" altLang="ja-JP" dirty="0" smtClean="0"/>
              <a:t>2020</a:t>
            </a:r>
            <a:r>
              <a:rPr lang="ja-JP" altLang="en-US" dirty="0" smtClean="0"/>
              <a:t>年</a:t>
            </a:r>
            <a:r>
              <a:rPr lang="en-US" altLang="ja-JP" dirty="0" smtClean="0"/>
              <a:t>3</a:t>
            </a:r>
            <a:r>
              <a:rPr lang="ja-JP" altLang="en-US" dirty="0" smtClean="0"/>
              <a:t>月</a:t>
            </a:r>
            <a:r>
              <a:rPr lang="en-US" altLang="ja-JP" dirty="0" smtClean="0"/>
              <a:t>11</a:t>
            </a:r>
            <a:r>
              <a:rPr lang="ja-JP" altLang="en-US" dirty="0" smtClean="0"/>
              <a:t>日配信の、竹富町</a:t>
            </a:r>
            <a:r>
              <a:rPr lang="en-US" altLang="ja-JP" dirty="0" smtClean="0"/>
              <a:t>ICT</a:t>
            </a:r>
            <a:r>
              <a:rPr lang="ja-JP" altLang="en-US" dirty="0" smtClean="0"/>
              <a:t>支援ニュースに添付していますので、すべての先生で再度共有ください。</a:t>
            </a:r>
            <a:endParaRPr lang="en-US" altLang="ja-JP" dirty="0"/>
          </a:p>
          <a:p>
            <a:endParaRPr kumimoji="1" lang="en-US" altLang="ja-JP" dirty="0" smtClean="0"/>
          </a:p>
          <a:p>
            <a:endParaRPr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827574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kumimoji="1" lang="ja-JP" altLang="en-US" sz="3600" dirty="0" smtClean="0">
                <a:latin typeface="ＤＦＧスターゴシック体W12" panose="020B0C00000000000000" pitchFamily="50" charset="-128"/>
                <a:ea typeface="ＤＦＧスターゴシック体W12" panose="020B0C00000000000000" pitchFamily="50" charset="-128"/>
              </a:rPr>
              <a:t>学校ネットワーク</a:t>
            </a:r>
            <a:endParaRPr kumimoji="1" lang="ja-JP" altLang="en-US" sz="3600" dirty="0">
              <a:latin typeface="ＤＦＧスターゴシック体W12" panose="020B0C00000000000000" pitchFamily="50" charset="-128"/>
              <a:ea typeface="ＤＦＧスターゴシック体W12" panose="020B0C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フリー</a:t>
            </a:r>
            <a:r>
              <a:rPr lang="en-US" altLang="ja-JP" dirty="0" smtClean="0"/>
              <a:t>Wi-Fi</a:t>
            </a:r>
            <a:r>
              <a:rPr lang="ja-JP" altLang="en-US" dirty="0" smtClean="0"/>
              <a:t>ではありません。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sz="2800" dirty="0" smtClean="0"/>
              <a:t>個人の機器</a:t>
            </a:r>
            <a:r>
              <a:rPr lang="en-US" altLang="ja-JP" sz="2800" dirty="0" smtClean="0"/>
              <a:t>(PC</a:t>
            </a:r>
            <a:r>
              <a:rPr lang="ja-JP" altLang="en-US" sz="2800" dirty="0" err="1" smtClean="0"/>
              <a:t>、</a:t>
            </a:r>
            <a:r>
              <a:rPr lang="ja-JP" altLang="en-US" sz="2800" dirty="0" smtClean="0"/>
              <a:t>スマホ、タブレット等</a:t>
            </a:r>
            <a:r>
              <a:rPr lang="en-US" altLang="ja-JP" sz="2800" dirty="0" smtClean="0"/>
              <a:t>)</a:t>
            </a:r>
            <a:r>
              <a:rPr lang="ja-JP" altLang="en-US" sz="2800" dirty="0" smtClean="0"/>
              <a:t>のネットワーク接続は禁止しています</a:t>
            </a:r>
            <a:endParaRPr lang="en-US" altLang="ja-JP" sz="2800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ルーター</a:t>
            </a:r>
            <a:r>
              <a:rPr lang="ja-JP" altLang="en-US" dirty="0"/>
              <a:t>など</a:t>
            </a:r>
            <a:r>
              <a:rPr lang="ja-JP" altLang="en-US" dirty="0" smtClean="0"/>
              <a:t>の機器を、無断で設置しない</a:t>
            </a:r>
            <a:endParaRPr lang="en-US" altLang="ja-JP" dirty="0" smtClean="0"/>
          </a:p>
          <a:p>
            <a:endParaRPr lang="en-US" altLang="ja-JP" dirty="0"/>
          </a:p>
          <a:p>
            <a:pPr marL="0" indent="0">
              <a:buNone/>
            </a:pPr>
            <a:r>
              <a:rPr lang="en-US" altLang="ja-JP" dirty="0" smtClean="0"/>
              <a:t>※</a:t>
            </a:r>
            <a:r>
              <a:rPr lang="ja-JP" altLang="en-US" dirty="0" smtClean="0"/>
              <a:t>校内</a:t>
            </a:r>
            <a:r>
              <a:rPr lang="en-US" altLang="ja-JP" dirty="0" smtClean="0"/>
              <a:t>LAN</a:t>
            </a:r>
            <a:r>
              <a:rPr lang="ja-JP" altLang="en-US" dirty="0" smtClean="0"/>
              <a:t>パスワードの取り扱いには、十分ご注意ください</a:t>
            </a:r>
            <a:endParaRPr lang="en-US" altLang="ja-JP" dirty="0" smtClean="0"/>
          </a:p>
          <a:p>
            <a:endParaRPr lang="en-US" altLang="ja-JP" dirty="0"/>
          </a:p>
          <a:p>
            <a:endParaRPr kumimoji="1" lang="en-US" altLang="ja-JP" dirty="0" smtClean="0"/>
          </a:p>
          <a:p>
            <a:endParaRPr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827574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>
                <a:latin typeface="ＤＦＧスターゴシック体W12" panose="020B0C00000000000000" pitchFamily="50" charset="-128"/>
                <a:ea typeface="ＤＦＧスターゴシック体W12" panose="020B0C00000000000000" pitchFamily="50" charset="-128"/>
              </a:rPr>
              <a:t>その他</a:t>
            </a:r>
            <a:endParaRPr kumimoji="1" lang="ja-JP" altLang="en-US" dirty="0">
              <a:latin typeface="ＤＦＧスターゴシック体W12" panose="020B0C00000000000000" pitchFamily="50" charset="-128"/>
              <a:ea typeface="ＤＦＧスターゴシック体W12" panose="020B0C00000000000000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 dirty="0" smtClean="0"/>
              <a:t>ICT</a:t>
            </a:r>
            <a:r>
              <a:rPr lang="ja-JP" altLang="en-US" dirty="0" smtClean="0"/>
              <a:t>支援員より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629856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1" lang="ja-JP" altLang="en-US" dirty="0" smtClean="0">
                <a:latin typeface="ＤＦＧスターゴシック体W12" panose="020B0C00000000000000" pitchFamily="50" charset="-128"/>
                <a:ea typeface="ＤＦＧスターゴシック体W12" panose="020B0C00000000000000" pitchFamily="50" charset="-128"/>
              </a:rPr>
              <a:t>授業中</a:t>
            </a:r>
            <a:endParaRPr kumimoji="1" lang="ja-JP" altLang="en-US" dirty="0">
              <a:latin typeface="ＤＦＧスターゴシック体W12" panose="020B0C00000000000000" pitchFamily="50" charset="-128"/>
              <a:ea typeface="ＤＦＧスターゴシック体W12" panose="020B0C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544" y="1567333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kumimoji="1" lang="ja-JP" altLang="en-US" dirty="0" smtClean="0"/>
              <a:t>１、クリック</a:t>
            </a:r>
            <a:r>
              <a:rPr kumimoji="1" lang="ja-JP" altLang="en-US" dirty="0" smtClean="0"/>
              <a:t>、ダブルクリック、ドラッグ（アンドドロップ）などの言葉を使用する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２、</a:t>
            </a:r>
            <a:r>
              <a:rPr lang="en-US" altLang="ja-JP" dirty="0" smtClean="0"/>
              <a:t>iPad</a:t>
            </a:r>
            <a:r>
              <a:rPr lang="ja-JP" altLang="en-US" dirty="0" smtClean="0"/>
              <a:t>もローマ字入力をする（小</a:t>
            </a:r>
            <a:r>
              <a:rPr lang="en-US" altLang="ja-JP" dirty="0" smtClean="0"/>
              <a:t>3</a:t>
            </a:r>
            <a:r>
              <a:rPr lang="ja-JP" altLang="en-US" dirty="0" smtClean="0"/>
              <a:t>以上）</a:t>
            </a:r>
            <a:endParaRPr lang="en-US" altLang="ja-JP" dirty="0" smtClean="0"/>
          </a:p>
          <a:p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３、</a:t>
            </a:r>
            <a:r>
              <a:rPr lang="en-US" altLang="ja-JP" dirty="0" smtClean="0"/>
              <a:t>PC</a:t>
            </a:r>
            <a:r>
              <a:rPr lang="ja-JP" altLang="en-US" dirty="0" smtClean="0"/>
              <a:t>使用時はホームポジションを意識し、タッチタイピングができるように</a:t>
            </a:r>
            <a:r>
              <a:rPr lang="ja-JP" altLang="en-US" dirty="0" smtClean="0"/>
              <a:t>なる</a:t>
            </a:r>
            <a:endParaRPr lang="en-US" altLang="ja-JP" dirty="0" smtClean="0"/>
          </a:p>
          <a:p>
            <a:endParaRPr lang="en-US" altLang="ja-JP" dirty="0"/>
          </a:p>
          <a:p>
            <a:pPr marL="0" indent="0">
              <a:buNone/>
            </a:pPr>
            <a:r>
              <a:rPr lang="ja-JP" altLang="en-US" dirty="0" smtClean="0"/>
              <a:t>●</a:t>
            </a:r>
            <a:r>
              <a:rPr lang="en-US" altLang="ja-JP" dirty="0" smtClean="0"/>
              <a:t>ICT</a:t>
            </a:r>
            <a:r>
              <a:rPr lang="ja-JP" altLang="en-US" dirty="0" smtClean="0"/>
              <a:t>機器を使用する授業は特にお声かけください。</a:t>
            </a:r>
            <a:endParaRPr lang="en-US" altLang="ja-JP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44350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>
                <a:latin typeface="ＤＦＧスターゴシック体W12" panose="020B0C00000000000000" pitchFamily="50" charset="-128"/>
                <a:ea typeface="ＤＦＧスターゴシック体W12" panose="020B0C00000000000000" pitchFamily="50" charset="-128"/>
              </a:rPr>
              <a:t>パソコン</a:t>
            </a:r>
            <a:r>
              <a:rPr lang="ja-JP" altLang="en-US" dirty="0" smtClean="0">
                <a:latin typeface="ＤＦＧスターゴシック体W12" panose="020B0C00000000000000" pitchFamily="50" charset="-128"/>
                <a:ea typeface="ＤＦＧスターゴシック体W12" panose="020B0C00000000000000" pitchFamily="50" charset="-128"/>
              </a:rPr>
              <a:t>の取り扱い</a:t>
            </a:r>
            <a:endParaRPr kumimoji="1" lang="ja-JP" altLang="en-US" dirty="0">
              <a:latin typeface="ＤＦＧスターゴシック体W12" panose="020B0C00000000000000" pitchFamily="50" charset="-128"/>
              <a:ea typeface="ＤＦＧスターゴシック体W12" panose="020B0C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65176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kumimoji="1" lang="ja-JP" altLang="en-US" dirty="0" smtClean="0">
                <a:latin typeface="ＤＦＧスターゴシック体W12" panose="020B0C00000000000000" pitchFamily="50" charset="-128"/>
                <a:ea typeface="ＤＦＧスターゴシック体W12" panose="020B0C00000000000000" pitchFamily="50" charset="-128"/>
              </a:rPr>
              <a:t>先生方へ</a:t>
            </a:r>
            <a:r>
              <a:rPr lang="ja-JP" altLang="en-US" dirty="0" smtClean="0">
                <a:latin typeface="ＤＦＧスターゴシック体W12" panose="020B0C00000000000000" pitchFamily="50" charset="-128"/>
                <a:ea typeface="ＤＦＧスターゴシック体W12" panose="020B0C00000000000000" pitchFamily="50" charset="-128"/>
              </a:rPr>
              <a:t>、パソコン室の</a:t>
            </a:r>
            <a:r>
              <a:rPr lang="en-US" altLang="ja-JP" dirty="0" smtClean="0">
                <a:latin typeface="ＤＦＧスターゴシック体W12" panose="020B0C00000000000000" pitchFamily="50" charset="-128"/>
                <a:ea typeface="ＤＦＧスターゴシック体W12" panose="020B0C00000000000000" pitchFamily="50" charset="-128"/>
              </a:rPr>
              <a:t>PC</a:t>
            </a:r>
            <a:r>
              <a:rPr lang="ja-JP" altLang="en-US" dirty="0" smtClean="0">
                <a:latin typeface="ＤＦＧスターゴシック体W12" panose="020B0C00000000000000" pitchFamily="50" charset="-128"/>
                <a:ea typeface="ＤＦＧスターゴシック体W12" panose="020B0C00000000000000" pitchFamily="50" charset="-128"/>
              </a:rPr>
              <a:t>お願い</a:t>
            </a:r>
            <a:endParaRPr kumimoji="1" lang="ja-JP" altLang="en-US" dirty="0">
              <a:latin typeface="ＤＦＧスターゴシック体W12" panose="020B0C00000000000000" pitchFamily="50" charset="-128"/>
              <a:ea typeface="ＤＦＧスターゴシック体W12" panose="020B0C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dirty="0" smtClean="0"/>
              <a:t>・年度初めに、</a:t>
            </a:r>
            <a:r>
              <a:rPr kumimoji="1" lang="ja-JP" altLang="en-US" dirty="0" smtClean="0"/>
              <a:t>児童生徒、個人のフォルダを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  </a:t>
            </a:r>
            <a:r>
              <a:rPr kumimoji="1" lang="ja-JP" altLang="en-US" dirty="0" smtClean="0"/>
              <a:t>作成</a:t>
            </a:r>
            <a:r>
              <a:rPr lang="ja-JP" altLang="en-US" dirty="0" smtClean="0"/>
              <a:t>（フォルダ名：○年名前）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　→年度末の削除が楽です。</a:t>
            </a:r>
            <a:endParaRPr lang="en-US" altLang="ja-JP" dirty="0" smtClean="0"/>
          </a:p>
          <a:p>
            <a:pPr marL="0" indent="0">
              <a:buNone/>
            </a:pPr>
            <a:endParaRPr kumimoji="1"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・授業中に</a:t>
            </a:r>
            <a:r>
              <a:rPr lang="ja-JP" altLang="en-US" dirty="0"/>
              <a:t>作成</a:t>
            </a:r>
            <a:r>
              <a:rPr lang="ja-JP" altLang="en-US" dirty="0" smtClean="0"/>
              <a:t>した</a:t>
            </a:r>
            <a:r>
              <a:rPr lang="ja-JP" altLang="en-US" dirty="0"/>
              <a:t>ファイル</a:t>
            </a:r>
            <a:r>
              <a:rPr lang="ja-JP" altLang="en-US" dirty="0" smtClean="0"/>
              <a:t>は、個人のフォルダ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/>
              <a:t> </a:t>
            </a:r>
            <a:r>
              <a:rPr lang="ja-JP" altLang="en-US" dirty="0" smtClean="0"/>
              <a:t> に保存させる。</a:t>
            </a:r>
            <a:endParaRPr lang="en-US" altLang="ja-JP" dirty="0" smtClean="0"/>
          </a:p>
          <a:p>
            <a:endParaRPr lang="en-US" altLang="ja-JP" dirty="0" smtClean="0"/>
          </a:p>
          <a:p>
            <a:pPr marL="0" indent="0">
              <a:buNone/>
            </a:pPr>
            <a:r>
              <a:rPr kumimoji="1" lang="ja-JP" altLang="en-US" dirty="0" smtClean="0"/>
              <a:t>・年度末、フォルダごと削除する。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74747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3568" y="230783"/>
            <a:ext cx="7772400" cy="1470025"/>
          </a:xfrm>
        </p:spPr>
        <p:txBody>
          <a:bodyPr/>
          <a:lstStyle/>
          <a:p>
            <a:r>
              <a:rPr kumimoji="1" lang="ja-JP" altLang="en-US" dirty="0" smtClean="0"/>
              <a:t>　　　</a:t>
            </a:r>
            <a:r>
              <a:rPr kumimoji="1" lang="ja-JP" altLang="en-US" dirty="0" smtClean="0">
                <a:latin typeface="ＤＦＧスターゴシック体W12" panose="020B0C00000000000000" pitchFamily="50" charset="-128"/>
                <a:ea typeface="ＤＦＧスターゴシック体W12" panose="020B0C00000000000000" pitchFamily="50" charset="-128"/>
              </a:rPr>
              <a:t>竹富町教育委員会</a:t>
            </a:r>
            <a:r>
              <a:rPr kumimoji="1" lang="en-US" altLang="ja-JP" dirty="0" smtClean="0">
                <a:latin typeface="ＤＦＧスターゴシック体W12" panose="020B0C00000000000000" pitchFamily="50" charset="-128"/>
                <a:ea typeface="ＤＦＧスターゴシック体W12" panose="020B0C00000000000000" pitchFamily="50" charset="-128"/>
              </a:rPr>
              <a:t>HP</a:t>
            </a:r>
            <a:endParaRPr kumimoji="1" lang="ja-JP" altLang="en-US" dirty="0">
              <a:latin typeface="ＤＦＧスターゴシック体W12" panose="020B0C00000000000000" pitchFamily="50" charset="-128"/>
              <a:ea typeface="ＤＦＧスターゴシック体W12" panose="020B0C00000000000000" pitchFamily="50" charset="-128"/>
            </a:endParaRPr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ja-JP" alt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340"/>
          <a:stretch/>
        </p:blipFill>
        <p:spPr bwMode="auto">
          <a:xfrm>
            <a:off x="693805" y="548680"/>
            <a:ext cx="1445627" cy="1058981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181" y="2276872"/>
            <a:ext cx="3590925" cy="3686175"/>
          </a:xfrm>
          <a:prstGeom prst="rect">
            <a:avLst/>
          </a:prstGeom>
          <a:noFill/>
          <a:ln w="9525">
            <a:solidFill>
              <a:schemeClr val="bg1">
                <a:lumMod val="6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5" name="正方形/長方形 4"/>
          <p:cNvSpPr/>
          <p:nvPr/>
        </p:nvSpPr>
        <p:spPr>
          <a:xfrm>
            <a:off x="510533" y="2924944"/>
            <a:ext cx="877066" cy="5760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283968" y="2780928"/>
            <a:ext cx="4590872" cy="1477328"/>
          </a:xfrm>
          <a:prstGeom prst="rect">
            <a:avLst/>
          </a:prstGeom>
          <a:noFill/>
        </p:spPr>
        <p:txBody>
          <a:bodyPr wrap="none" spcCol="396000" rtlCol="0">
            <a:spAutoFit/>
          </a:bodyPr>
          <a:lstStyle/>
          <a:p>
            <a:r>
              <a:rPr lang="ja-JP" altLang="en-US" dirty="0" smtClean="0"/>
              <a:t>ページ左「</a:t>
            </a:r>
            <a:r>
              <a:rPr kumimoji="1" lang="ja-JP" altLang="en-US" dirty="0" smtClean="0"/>
              <a:t>メニュー」の「</a:t>
            </a:r>
            <a:r>
              <a:rPr lang="en-US" altLang="ja-JP" dirty="0" smtClean="0"/>
              <a:t>ICT</a:t>
            </a:r>
            <a:r>
              <a:rPr lang="ja-JP" altLang="en-US" dirty="0" smtClean="0"/>
              <a:t>支援員の部屋」に、</a:t>
            </a:r>
            <a:endParaRPr lang="en-US" altLang="ja-JP" dirty="0" smtClean="0"/>
          </a:p>
          <a:p>
            <a:r>
              <a:rPr kumimoji="1" lang="ja-JP" altLang="en-US" dirty="0" smtClean="0"/>
              <a:t>・</a:t>
            </a:r>
            <a:r>
              <a:rPr kumimoji="1" lang="en-US" altLang="ja-JP" dirty="0" smtClean="0"/>
              <a:t>ICT</a:t>
            </a:r>
            <a:r>
              <a:rPr kumimoji="1" lang="ja-JP" altLang="en-US" dirty="0" smtClean="0"/>
              <a:t>機器を活用した授業風景</a:t>
            </a:r>
            <a:endParaRPr kumimoji="1" lang="en-US" altLang="ja-JP" dirty="0" smtClean="0"/>
          </a:p>
          <a:p>
            <a:r>
              <a:rPr lang="ja-JP" altLang="en-US" dirty="0" smtClean="0"/>
              <a:t>・学校</a:t>
            </a:r>
            <a:r>
              <a:rPr lang="en-US" altLang="ja-JP" dirty="0" smtClean="0"/>
              <a:t>HP</a:t>
            </a:r>
            <a:r>
              <a:rPr lang="ja-JP" altLang="en-US" dirty="0" smtClean="0"/>
              <a:t>の更新に関する手順書</a:t>
            </a:r>
            <a:endParaRPr lang="en-US" altLang="ja-JP" dirty="0" smtClean="0"/>
          </a:p>
          <a:p>
            <a:r>
              <a:rPr kumimoji="1" lang="ja-JP" altLang="en-US" dirty="0" smtClean="0"/>
              <a:t>・デジタル教科書に関するお知らせ　</a:t>
            </a:r>
            <a:r>
              <a:rPr lang="ja-JP" altLang="en-US" dirty="0"/>
              <a:t>など</a:t>
            </a:r>
            <a:r>
              <a:rPr lang="ja-JP" altLang="en-US" dirty="0" smtClean="0"/>
              <a:t>を</a:t>
            </a:r>
            <a:endParaRPr lang="en-US" altLang="ja-JP" dirty="0" smtClean="0"/>
          </a:p>
          <a:p>
            <a:r>
              <a:rPr lang="ja-JP" altLang="en-US" dirty="0" smtClean="0"/>
              <a:t>掲載</a:t>
            </a:r>
            <a:r>
              <a:rPr lang="ja-JP" altLang="en-US" dirty="0"/>
              <a:t>して</a:t>
            </a:r>
            <a:r>
              <a:rPr lang="ja-JP" altLang="en-US" dirty="0" smtClean="0"/>
              <a:t>おります。</a:t>
            </a:r>
            <a:r>
              <a:rPr lang="en-US" altLang="ja-JP" sz="1400" dirty="0" smtClean="0"/>
              <a:t>(</a:t>
            </a:r>
            <a:r>
              <a:rPr lang="ja-JP" altLang="en-US" sz="1400" dirty="0" smtClean="0"/>
              <a:t>～</a:t>
            </a:r>
            <a:r>
              <a:rPr lang="en-US" altLang="ja-JP" sz="1400" dirty="0" smtClean="0"/>
              <a:t>2019</a:t>
            </a:r>
            <a:r>
              <a:rPr lang="ja-JP" altLang="en-US" sz="1400" dirty="0" smtClean="0"/>
              <a:t>年度</a:t>
            </a:r>
            <a:r>
              <a:rPr lang="en-US" altLang="ja-JP" sz="14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03842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>
                <a:latin typeface="ＤＦＧスターゴシック体W12" panose="020B0C00000000000000" pitchFamily="50" charset="-128"/>
                <a:ea typeface="ＤＦＧスターゴシック体W12" panose="020B0C00000000000000" pitchFamily="50" charset="-128"/>
              </a:rPr>
              <a:t>パソコン</a:t>
            </a:r>
            <a:endParaRPr kumimoji="1" lang="ja-JP" altLang="en-US" dirty="0">
              <a:latin typeface="ＤＦＧスターゴシック体W12" panose="020B0C00000000000000" pitchFamily="50" charset="-128"/>
              <a:ea typeface="ＤＦＧスターゴシック体W12" panose="020B0C00000000000000" pitchFamily="50" charset="-128"/>
            </a:endParaRPr>
          </a:p>
        </p:txBody>
      </p:sp>
      <p:sp>
        <p:nvSpPr>
          <p:cNvPr id="4" name="角丸四角形 3"/>
          <p:cNvSpPr/>
          <p:nvPr/>
        </p:nvSpPr>
        <p:spPr>
          <a:xfrm>
            <a:off x="395536" y="332656"/>
            <a:ext cx="2376264" cy="1008112"/>
          </a:xfrm>
          <a:prstGeom prst="roundRect">
            <a:avLst/>
          </a:prstGeom>
          <a:solidFill>
            <a:srgbClr val="FF0000"/>
          </a:solidFill>
          <a:ln w="63500">
            <a:solidFill>
              <a:schemeClr val="bg1"/>
            </a:solidFill>
          </a:ln>
          <a:effectLst>
            <a:outerShdw blurRad="50800" dist="50800" dir="1800000" algn="ctr" rotWithShape="0">
              <a:schemeClr val="bg1">
                <a:lumMod val="85000"/>
                <a:alpha val="43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 dirty="0" smtClean="0">
                <a:latin typeface="02うつくし明朝体" pitchFamily="50" charset="-128"/>
                <a:ea typeface="02うつくし明朝体" pitchFamily="50" charset="-128"/>
              </a:rPr>
              <a:t>水分厳禁</a:t>
            </a:r>
            <a:endParaRPr kumimoji="1" lang="ja-JP" altLang="en-US" sz="3200" b="1" dirty="0">
              <a:latin typeface="02うつくし明朝体" pitchFamily="50" charset="-128"/>
              <a:ea typeface="02うつくし明朝体" pitchFamily="50" charset="-128"/>
            </a:endParaRPr>
          </a:p>
        </p:txBody>
      </p:sp>
      <p:sp>
        <p:nvSpPr>
          <p:cNvPr id="5" name="コンテンツ プレースホルダー 2"/>
          <p:cNvSpPr txBox="1">
            <a:spLocks/>
          </p:cNvSpPr>
          <p:nvPr/>
        </p:nvSpPr>
        <p:spPr>
          <a:xfrm>
            <a:off x="457200" y="2708920"/>
            <a:ext cx="8229600" cy="374441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dirty="0" smtClean="0"/>
              <a:t>１、パソコン</a:t>
            </a:r>
            <a:r>
              <a:rPr lang="ja-JP" altLang="en-US" dirty="0" smtClean="0"/>
              <a:t>を移動させるときは、接続されて</a:t>
            </a:r>
            <a:r>
              <a:rPr lang="ja-JP" altLang="en-US" dirty="0" smtClean="0"/>
              <a:t>いる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　</a:t>
            </a:r>
            <a:r>
              <a:rPr lang="ja-JP" altLang="en-US" dirty="0" smtClean="0"/>
              <a:t>コード類</a:t>
            </a:r>
            <a:r>
              <a:rPr lang="ja-JP" altLang="en-US" dirty="0" smtClean="0"/>
              <a:t>をはずす。</a:t>
            </a:r>
            <a:endParaRPr lang="en-US" altLang="ja-JP" dirty="0" smtClean="0"/>
          </a:p>
          <a:p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２、コード</a:t>
            </a:r>
            <a:r>
              <a:rPr lang="ja-JP" altLang="en-US" dirty="0" smtClean="0"/>
              <a:t>の</a:t>
            </a:r>
            <a:r>
              <a:rPr lang="ja-JP" altLang="en-US" dirty="0"/>
              <a:t>抜き差しは、</a:t>
            </a:r>
            <a:r>
              <a:rPr lang="ja-JP" altLang="en-US" dirty="0" smtClean="0"/>
              <a:t>やさしく。</a:t>
            </a:r>
            <a:endParaRPr lang="en-US" altLang="ja-JP" dirty="0" smtClean="0"/>
          </a:p>
          <a:p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３、机</a:t>
            </a:r>
            <a:r>
              <a:rPr lang="ja-JP" altLang="en-US" dirty="0" smtClean="0"/>
              <a:t>に</a:t>
            </a:r>
            <a:r>
              <a:rPr lang="ja-JP" altLang="en-US" dirty="0"/>
              <a:t>置くとき</a:t>
            </a:r>
            <a:r>
              <a:rPr lang="ja-JP" altLang="en-US" dirty="0" smtClean="0"/>
              <a:t>は、静かに置く。（衝撃に弱いです）</a:t>
            </a:r>
            <a:endParaRPr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 smtClean="0"/>
              <a:t>４、操作中</a:t>
            </a:r>
            <a:r>
              <a:rPr lang="ja-JP" altLang="en-US" dirty="0" smtClean="0"/>
              <a:t>に表示されたメッセージは、よく読んでください</a:t>
            </a: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188812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68863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ja-JP" altLang="en-US" dirty="0" smtClean="0"/>
              <a:t>５、パソコン</a:t>
            </a:r>
            <a:r>
              <a:rPr lang="ja-JP" altLang="en-US" dirty="0" smtClean="0"/>
              <a:t>の</a:t>
            </a:r>
            <a:r>
              <a:rPr lang="ja-JP" altLang="en-US" dirty="0"/>
              <a:t>上</a:t>
            </a:r>
            <a:r>
              <a:rPr lang="ja-JP" altLang="en-US" dirty="0" smtClean="0"/>
              <a:t>に、物を置かない</a:t>
            </a:r>
            <a:endParaRPr lang="en-US" altLang="ja-JP" dirty="0" smtClean="0"/>
          </a:p>
          <a:p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６、カバー</a:t>
            </a:r>
            <a:r>
              <a:rPr lang="ja-JP" altLang="en-US" dirty="0" smtClean="0"/>
              <a:t>を閉じる時、マウスのコードなどを挟まない</a:t>
            </a:r>
            <a:endParaRPr lang="en-US" altLang="ja-JP" dirty="0" smtClean="0"/>
          </a:p>
          <a:p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７、パソコン</a:t>
            </a:r>
            <a:r>
              <a:rPr lang="ja-JP" altLang="en-US" dirty="0" smtClean="0"/>
              <a:t>の下にコードを踏んだ状態で使用しない</a:t>
            </a:r>
            <a:endParaRPr lang="en-US" altLang="ja-JP" dirty="0" smtClean="0"/>
          </a:p>
          <a:p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８、キーボード</a:t>
            </a:r>
            <a:r>
              <a:rPr lang="ja-JP" altLang="en-US" dirty="0" smtClean="0"/>
              <a:t>は優しく押す。</a:t>
            </a:r>
            <a:endParaRPr lang="en-US" altLang="ja-JP" dirty="0" smtClean="0"/>
          </a:p>
          <a:p>
            <a:endParaRPr lang="en-US" altLang="ja-JP" dirty="0"/>
          </a:p>
          <a:p>
            <a:pPr marL="0" indent="0">
              <a:buNone/>
            </a:pPr>
            <a:r>
              <a:rPr lang="ja-JP" altLang="en-US" dirty="0" smtClean="0"/>
              <a:t>９、キーボード</a:t>
            </a:r>
            <a:r>
              <a:rPr lang="ja-JP" altLang="en-US" dirty="0" smtClean="0"/>
              <a:t>に消しゴムやお菓子などのカスが残らないよう。</a:t>
            </a: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216807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5630" y="4825702"/>
            <a:ext cx="1466850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　　　　　</a:t>
            </a:r>
            <a:r>
              <a:rPr kumimoji="1" lang="ja-JP" altLang="en-US" dirty="0" smtClean="0">
                <a:latin typeface="ＤＦＧスターゴシック体W12" panose="020B0C00000000000000" pitchFamily="50" charset="-128"/>
                <a:ea typeface="ＤＦＧスターゴシック体W12" panose="020B0C00000000000000" pitchFamily="50" charset="-128"/>
              </a:rPr>
              <a:t>パソコンのお手入れ</a:t>
            </a:r>
            <a:endParaRPr kumimoji="1" lang="ja-JP" altLang="en-US" dirty="0">
              <a:latin typeface="ＤＦＧスターゴシック体W12" panose="020B0C00000000000000" pitchFamily="50" charset="-128"/>
              <a:ea typeface="ＤＦＧスターゴシック体W12" panose="020B0C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2780928"/>
            <a:ext cx="8229600" cy="334523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kumimoji="1" lang="ja-JP" altLang="en-US" dirty="0" smtClean="0"/>
              <a:t>電子黒板用のパソコンは、チョークの粉が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舞うところにあるため、エアーを使い、</a:t>
            </a:r>
            <a:endParaRPr lang="en-US" altLang="ja-JP" dirty="0" smtClean="0"/>
          </a:p>
          <a:p>
            <a:pPr marL="0" indent="0">
              <a:buNone/>
            </a:pPr>
            <a:r>
              <a:rPr kumimoji="1" lang="ja-JP" altLang="en-US" dirty="0" smtClean="0"/>
              <a:t>こまめに清掃を行います。</a:t>
            </a:r>
            <a:endParaRPr kumimoji="1"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 smtClean="0"/>
              <a:t>①</a:t>
            </a:r>
            <a:r>
              <a:rPr kumimoji="1" lang="en-US" altLang="ja-JP" dirty="0" smtClean="0"/>
              <a:t>PC</a:t>
            </a:r>
            <a:r>
              <a:rPr kumimoji="1" lang="ja-JP" altLang="en-US" dirty="0" smtClean="0"/>
              <a:t>本体に接続されているケーブルを外す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②キーボード面を床に向け、</a:t>
            </a:r>
            <a:endParaRPr lang="en-US" altLang="ja-JP" dirty="0" smtClean="0"/>
          </a:p>
          <a:p>
            <a:pPr marL="0" indent="0">
              <a:buNone/>
            </a:pPr>
            <a:r>
              <a:rPr kumimoji="1" lang="ja-JP" altLang="en-US" dirty="0" smtClean="0"/>
              <a:t>③ゴミ</a:t>
            </a:r>
            <a:r>
              <a:rPr kumimoji="1" lang="ja-JP" altLang="en-US" dirty="0" smtClean="0"/>
              <a:t>をエアーで飛ばす</a:t>
            </a:r>
            <a:endParaRPr kumimoji="1" lang="en-US" altLang="ja-JP" dirty="0" smtClean="0"/>
          </a:p>
        </p:txBody>
      </p:sp>
      <p:sp>
        <p:nvSpPr>
          <p:cNvPr id="4" name="角丸四角形 3"/>
          <p:cNvSpPr/>
          <p:nvPr/>
        </p:nvSpPr>
        <p:spPr>
          <a:xfrm>
            <a:off x="323528" y="260648"/>
            <a:ext cx="2376264" cy="1008112"/>
          </a:xfrm>
          <a:prstGeom prst="roundRect">
            <a:avLst/>
          </a:prstGeom>
          <a:solidFill>
            <a:srgbClr val="FF0000"/>
          </a:solidFill>
          <a:ln w="63500">
            <a:solidFill>
              <a:schemeClr val="bg1"/>
            </a:solidFill>
          </a:ln>
          <a:effectLst>
            <a:outerShdw blurRad="50800" dist="50800" dir="1800000" algn="ctr" rotWithShape="0">
              <a:schemeClr val="bg1">
                <a:lumMod val="85000"/>
                <a:alpha val="43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 dirty="0" smtClean="0">
                <a:latin typeface="02うつくし明朝体" pitchFamily="50" charset="-128"/>
                <a:ea typeface="02うつくし明朝体" pitchFamily="50" charset="-128"/>
              </a:rPr>
              <a:t>水分厳禁</a:t>
            </a:r>
            <a:endParaRPr kumimoji="1" lang="ja-JP" altLang="en-US" sz="3200" b="1" dirty="0">
              <a:latin typeface="02うつくし明朝体" pitchFamily="50" charset="-128"/>
              <a:ea typeface="02うつくし明朝体" pitchFamily="50" charset="-128"/>
            </a:endParaRPr>
          </a:p>
        </p:txBody>
      </p:sp>
      <p:sp>
        <p:nvSpPr>
          <p:cNvPr id="5" name="雲形吹き出し 4"/>
          <p:cNvSpPr/>
          <p:nvPr/>
        </p:nvSpPr>
        <p:spPr>
          <a:xfrm>
            <a:off x="7582991" y="5224005"/>
            <a:ext cx="360040" cy="360040"/>
          </a:xfrm>
          <a:prstGeom prst="cloudCallout">
            <a:avLst>
              <a:gd name="adj1" fmla="val 17924"/>
              <a:gd name="adj2" fmla="val 37762"/>
            </a:avLst>
          </a:prstGeom>
          <a:solidFill>
            <a:schemeClr val="accent5">
              <a:lumMod val="20000"/>
              <a:lumOff val="80000"/>
              <a:alpha val="44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雲形吹き出し 6"/>
          <p:cNvSpPr/>
          <p:nvPr/>
        </p:nvSpPr>
        <p:spPr>
          <a:xfrm>
            <a:off x="8034986" y="5235601"/>
            <a:ext cx="360040" cy="360040"/>
          </a:xfrm>
          <a:prstGeom prst="cloudCallout">
            <a:avLst>
              <a:gd name="adj1" fmla="val -51342"/>
              <a:gd name="adj2" fmla="val 30066"/>
            </a:avLst>
          </a:prstGeom>
          <a:solidFill>
            <a:schemeClr val="accent5">
              <a:lumMod val="20000"/>
              <a:lumOff val="80000"/>
              <a:alpha val="44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353622" y="5852332"/>
            <a:ext cx="6575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シュー</a:t>
            </a:r>
            <a:endParaRPr kumimoji="1" lang="ja-JP" altLang="en-US" sz="1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16264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>
                <a:latin typeface="ＤＦＧスターゴシック体W12" panose="020B0C00000000000000" pitchFamily="50" charset="-128"/>
                <a:ea typeface="ＤＦＧスターゴシック体W12" panose="020B0C00000000000000" pitchFamily="50" charset="-128"/>
              </a:rPr>
              <a:t>電子黒板</a:t>
            </a:r>
            <a:r>
              <a:rPr lang="ja-JP" altLang="en-US" dirty="0" smtClean="0">
                <a:latin typeface="ＤＦＧスターゴシック体W12" panose="020B0C00000000000000" pitchFamily="50" charset="-128"/>
                <a:ea typeface="ＤＦＧスターゴシック体W12" panose="020B0C00000000000000" pitchFamily="50" charset="-128"/>
              </a:rPr>
              <a:t>の取り扱い</a:t>
            </a:r>
            <a:endParaRPr kumimoji="1" lang="ja-JP" altLang="en-US" dirty="0">
              <a:latin typeface="ＤＦＧスターゴシック体W12" panose="020B0C00000000000000" pitchFamily="50" charset="-128"/>
              <a:ea typeface="ＤＦＧスターゴシック体W12" panose="020B0C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85045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>
                <a:latin typeface="ＤＦＧスターゴシック体W12" panose="020B0C00000000000000" pitchFamily="50" charset="-128"/>
                <a:ea typeface="ＤＦＧスターゴシック体W12" panose="020B0C00000000000000" pitchFamily="50" charset="-128"/>
              </a:rPr>
              <a:t>電子黒板</a:t>
            </a:r>
            <a:endParaRPr kumimoji="1" lang="ja-JP" altLang="en-US" dirty="0">
              <a:latin typeface="ＤＦＧスターゴシック体W12" panose="020B0C00000000000000" pitchFamily="50" charset="-128"/>
              <a:ea typeface="ＤＦＧスターゴシック体W12" panose="020B0C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489251"/>
          </a:xfrm>
        </p:spPr>
        <p:txBody>
          <a:bodyPr>
            <a:normAutofit fontScale="85000" lnSpcReduction="20000"/>
          </a:bodyPr>
          <a:lstStyle/>
          <a:p>
            <a:r>
              <a:rPr kumimoji="1" lang="ja-JP" altLang="en-US" dirty="0" smtClean="0"/>
              <a:t>電子黒板には枠にセンサーがあり、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 ほこりやチョークの粉が詰まると 反応</a:t>
            </a:r>
            <a:r>
              <a:rPr lang="ja-JP" altLang="en-US" dirty="0" smtClean="0"/>
              <a:t>しない</a:t>
            </a:r>
            <a:r>
              <a:rPr kumimoji="1" lang="ja-JP" altLang="en-US" dirty="0" smtClean="0"/>
              <a:t>等の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ja-JP" altLang="en-US" dirty="0"/>
              <a:t>　 </a:t>
            </a:r>
            <a:r>
              <a:rPr kumimoji="1" lang="ja-JP" altLang="en-US" dirty="0" smtClean="0"/>
              <a:t>不具合</a:t>
            </a:r>
            <a:r>
              <a:rPr kumimoji="1" lang="ja-JP" altLang="en-US" dirty="0" smtClean="0"/>
              <a:t>が起こります。</a:t>
            </a:r>
            <a:endParaRPr kumimoji="1"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r>
              <a:rPr lang="ja-JP" altLang="en-US" dirty="0"/>
              <a:t>乾いている柔らかい布で、こまめに掃除</a:t>
            </a:r>
            <a:r>
              <a:rPr lang="ja-JP" altLang="en-US" dirty="0" smtClean="0"/>
              <a:t>を。（強く拭くと、ディスプレイに傷が残ります）</a:t>
            </a:r>
            <a:endParaRPr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r>
              <a:rPr lang="ja-JP" altLang="en-US" u="sng" dirty="0" smtClean="0"/>
              <a:t>濡れた布は使用しない</a:t>
            </a:r>
            <a:r>
              <a:rPr lang="ja-JP" altLang="en-US" dirty="0" smtClean="0"/>
              <a:t>。</a:t>
            </a:r>
            <a:endParaRPr kumimoji="1" lang="ja-JP" altLang="en-US" dirty="0"/>
          </a:p>
        </p:txBody>
      </p:sp>
      <p:sp>
        <p:nvSpPr>
          <p:cNvPr id="4" name="角丸四角形 3"/>
          <p:cNvSpPr/>
          <p:nvPr/>
        </p:nvSpPr>
        <p:spPr>
          <a:xfrm>
            <a:off x="395536" y="332656"/>
            <a:ext cx="2376264" cy="1008112"/>
          </a:xfrm>
          <a:prstGeom prst="roundRect">
            <a:avLst/>
          </a:prstGeom>
          <a:solidFill>
            <a:srgbClr val="FF0000"/>
          </a:solidFill>
          <a:ln w="63500">
            <a:solidFill>
              <a:schemeClr val="bg1"/>
            </a:solidFill>
          </a:ln>
          <a:effectLst>
            <a:outerShdw blurRad="50800" dist="50800" dir="1800000" algn="ctr" rotWithShape="0">
              <a:schemeClr val="bg1">
                <a:lumMod val="85000"/>
                <a:alpha val="43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 dirty="0" smtClean="0">
                <a:latin typeface="02うつくし明朝体" pitchFamily="50" charset="-128"/>
                <a:ea typeface="02うつくし明朝体" pitchFamily="50" charset="-128"/>
              </a:rPr>
              <a:t>水分厳禁</a:t>
            </a:r>
            <a:endParaRPr kumimoji="1" lang="ja-JP" altLang="en-US" sz="3200" b="1" dirty="0">
              <a:latin typeface="02うつくし明朝体" pitchFamily="50" charset="-128"/>
              <a:ea typeface="02うつくし明朝体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414077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dirty="0">
                <a:latin typeface="ＤＦＧスターゴシック体W12" panose="020B0C00000000000000" pitchFamily="50" charset="-128"/>
                <a:ea typeface="ＤＦＧスターゴシック体W12" panose="020B0C00000000000000" pitchFamily="50" charset="-128"/>
              </a:rPr>
              <a:t>iPad</a:t>
            </a:r>
            <a:r>
              <a:rPr lang="ja-JP" altLang="en-US" dirty="0" smtClean="0">
                <a:latin typeface="ＤＦＧスターゴシック体W12" panose="020B0C00000000000000" pitchFamily="50" charset="-128"/>
                <a:ea typeface="ＤＦＧスターゴシック体W12" panose="020B0C00000000000000" pitchFamily="50" charset="-128"/>
              </a:rPr>
              <a:t>の取り扱い</a:t>
            </a:r>
            <a:endParaRPr kumimoji="1" lang="ja-JP" altLang="en-US" dirty="0">
              <a:latin typeface="ＤＦＧスターゴシック体W12" panose="020B0C00000000000000" pitchFamily="50" charset="-128"/>
              <a:ea typeface="ＤＦＧスターゴシック体W12" panose="020B0C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6540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>
                <a:latin typeface="ＤＦＧスターゴシック体W12" panose="020B0C00000000000000" pitchFamily="50" charset="-128"/>
                <a:ea typeface="ＤＦＧスターゴシック体W12" panose="020B0C00000000000000" pitchFamily="50" charset="-128"/>
              </a:rPr>
              <a:t>iPad</a:t>
            </a:r>
            <a:endParaRPr kumimoji="1" lang="ja-JP" altLang="en-US" dirty="0">
              <a:latin typeface="ＤＦＧスターゴシック体W12" panose="020B0C00000000000000" pitchFamily="50" charset="-128"/>
              <a:ea typeface="ＤＦＧスターゴシック体W12" panose="020B0C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439248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kumimoji="1" lang="ja-JP" altLang="en-US" dirty="0" smtClean="0"/>
              <a:t>１、授業</a:t>
            </a:r>
            <a:r>
              <a:rPr kumimoji="1" lang="ja-JP" altLang="en-US" dirty="0" smtClean="0"/>
              <a:t>で使用する際、誤って机から落ちないところに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 smtClean="0"/>
              <a:t>　　置いて</a:t>
            </a:r>
            <a:r>
              <a:rPr kumimoji="1" lang="ja-JP" altLang="en-US" dirty="0" smtClean="0"/>
              <a:t>使用する。</a:t>
            </a:r>
            <a:endParaRPr kumimoji="1"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 smtClean="0"/>
              <a:t>２、落下したり、もの</a:t>
            </a:r>
            <a:r>
              <a:rPr lang="ja-JP" altLang="en-US" dirty="0" smtClean="0"/>
              <a:t>にぶつけると、故障の原因に。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　　大切</a:t>
            </a:r>
            <a:r>
              <a:rPr lang="ja-JP" altLang="en-US" dirty="0" smtClean="0"/>
              <a:t>に取り扱ってください。</a:t>
            </a:r>
            <a:endParaRPr lang="en-US" altLang="ja-JP" dirty="0" smtClean="0"/>
          </a:p>
          <a:p>
            <a:endParaRPr lang="en-US" altLang="ja-JP" dirty="0"/>
          </a:p>
          <a:p>
            <a:pPr marL="0" indent="0">
              <a:buNone/>
            </a:pPr>
            <a:r>
              <a:rPr lang="ja-JP" altLang="en-US" dirty="0" smtClean="0"/>
              <a:t>３、使用後</a:t>
            </a:r>
            <a:r>
              <a:rPr lang="ja-JP" altLang="en-US" dirty="0" smtClean="0"/>
              <a:t>は充電コードに接続して保管</a:t>
            </a:r>
            <a:r>
              <a:rPr lang="ja-JP" altLang="en-US" dirty="0"/>
              <a:t>。ピンが</a:t>
            </a:r>
            <a:r>
              <a:rPr lang="ja-JP" altLang="en-US" dirty="0" smtClean="0"/>
              <a:t>折れ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　　やすい</a:t>
            </a:r>
            <a:r>
              <a:rPr lang="ja-JP" altLang="en-US" dirty="0"/>
              <a:t>ので、やさしく丁寧に挿してください。</a:t>
            </a:r>
            <a:endParaRPr lang="en-US" altLang="ja-JP" dirty="0"/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４、画面</a:t>
            </a:r>
            <a:r>
              <a:rPr lang="ja-JP" altLang="en-US" dirty="0" smtClean="0"/>
              <a:t>が</a:t>
            </a:r>
            <a:r>
              <a:rPr lang="ja-JP" altLang="en-US" dirty="0"/>
              <a:t>汚れて</a:t>
            </a:r>
            <a:r>
              <a:rPr lang="ja-JP" altLang="en-US" dirty="0" smtClean="0"/>
              <a:t>いたら、乾いた布でやさしく拭く。</a:t>
            </a:r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</p:txBody>
      </p:sp>
      <p:sp>
        <p:nvSpPr>
          <p:cNvPr id="4" name="角丸四角形 3"/>
          <p:cNvSpPr/>
          <p:nvPr/>
        </p:nvSpPr>
        <p:spPr>
          <a:xfrm>
            <a:off x="395536" y="332656"/>
            <a:ext cx="2376264" cy="1008112"/>
          </a:xfrm>
          <a:prstGeom prst="roundRect">
            <a:avLst/>
          </a:prstGeom>
          <a:solidFill>
            <a:srgbClr val="FF0000"/>
          </a:solidFill>
          <a:ln w="63500">
            <a:solidFill>
              <a:schemeClr val="bg1"/>
            </a:solidFill>
          </a:ln>
          <a:effectLst>
            <a:outerShdw blurRad="50800" dist="50800" dir="1800000" algn="ctr" rotWithShape="0">
              <a:schemeClr val="bg1">
                <a:lumMod val="85000"/>
                <a:alpha val="43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 dirty="0" smtClean="0">
                <a:latin typeface="02うつくし明朝体" pitchFamily="50" charset="-128"/>
                <a:ea typeface="02うつくし明朝体" pitchFamily="50" charset="-128"/>
              </a:rPr>
              <a:t>水分厳禁</a:t>
            </a:r>
            <a:endParaRPr kumimoji="1" lang="ja-JP" altLang="en-US" sz="3200" b="1" dirty="0">
              <a:latin typeface="02うつくし明朝体" pitchFamily="50" charset="-128"/>
              <a:ea typeface="02うつくし明朝体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25857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967</TotalTime>
  <Words>1829</Words>
  <Application>Microsoft Office PowerPoint</Application>
  <PresentationFormat>画面に合わせる (4:3)</PresentationFormat>
  <Paragraphs>218</Paragraphs>
  <Slides>21</Slides>
  <Notes>19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21</vt:i4>
      </vt:variant>
    </vt:vector>
  </HeadingPairs>
  <TitlesOfParts>
    <vt:vector size="22" baseType="lpstr">
      <vt:lpstr>Office ​​テーマ</vt:lpstr>
      <vt:lpstr>情報オリエンテーション ～先生編～</vt:lpstr>
      <vt:lpstr>パソコンの取り扱い</vt:lpstr>
      <vt:lpstr>パソコン</vt:lpstr>
      <vt:lpstr>PowerPoint プレゼンテーション</vt:lpstr>
      <vt:lpstr>　　　　　パソコンのお手入れ</vt:lpstr>
      <vt:lpstr>電子黒板の取り扱い</vt:lpstr>
      <vt:lpstr>電子黒板</vt:lpstr>
      <vt:lpstr>iPadの取り扱い</vt:lpstr>
      <vt:lpstr>iPad</vt:lpstr>
      <vt:lpstr>　　　　iPadのお手入れ</vt:lpstr>
      <vt:lpstr>AppleTVの取り扱い</vt:lpstr>
      <vt:lpstr>AppleTV</vt:lpstr>
      <vt:lpstr>丁寧な取り扱いをお願い致します</vt:lpstr>
      <vt:lpstr>ネットワークについて</vt:lpstr>
      <vt:lpstr>sensei-lan（校務用ネットワーク）</vt:lpstr>
      <vt:lpstr>seito-lan（教育用ネットワーク）</vt:lpstr>
      <vt:lpstr>学校ネットワーク</vt:lpstr>
      <vt:lpstr>その他</vt:lpstr>
      <vt:lpstr>授業中</vt:lpstr>
      <vt:lpstr>先生方へ、パソコン室のPCお願い</vt:lpstr>
      <vt:lpstr>　　　竹富町教育委員会HP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共有フォルダのパスワード</dc:title>
  <dc:creator>inoue-yk</dc:creator>
  <cp:lastModifiedBy>inoue-yk</cp:lastModifiedBy>
  <cp:revision>45</cp:revision>
  <dcterms:created xsi:type="dcterms:W3CDTF">2020-02-27T23:08:47Z</dcterms:created>
  <dcterms:modified xsi:type="dcterms:W3CDTF">2020-03-30T05:23:10Z</dcterms:modified>
</cp:coreProperties>
</file>